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7"/>
  </p:notesMasterIdLst>
  <p:sldIdLst>
    <p:sldId id="256" r:id="rId2"/>
    <p:sldId id="257" r:id="rId3"/>
    <p:sldId id="258" r:id="rId4"/>
    <p:sldId id="259" r:id="rId5"/>
    <p:sldId id="286" r:id="rId6"/>
    <p:sldId id="260" r:id="rId7"/>
    <p:sldId id="261" r:id="rId8"/>
    <p:sldId id="262" r:id="rId9"/>
    <p:sldId id="282" r:id="rId10"/>
    <p:sldId id="283" r:id="rId11"/>
    <p:sldId id="284" r:id="rId12"/>
    <p:sldId id="263" r:id="rId13"/>
    <p:sldId id="264" r:id="rId14"/>
    <p:sldId id="268" r:id="rId15"/>
    <p:sldId id="269" r:id="rId16"/>
    <p:sldId id="265" r:id="rId17"/>
    <p:sldId id="285" r:id="rId18"/>
    <p:sldId id="266" r:id="rId19"/>
    <p:sldId id="270" r:id="rId20"/>
    <p:sldId id="271" r:id="rId21"/>
    <p:sldId id="267" r:id="rId22"/>
    <p:sldId id="272" r:id="rId23"/>
    <p:sldId id="273" r:id="rId24"/>
    <p:sldId id="274" r:id="rId25"/>
    <p:sldId id="275" r:id="rId26"/>
    <p:sldId id="287" r:id="rId27"/>
    <p:sldId id="289" r:id="rId28"/>
    <p:sldId id="290" r:id="rId29"/>
    <p:sldId id="276" r:id="rId30"/>
    <p:sldId id="277" r:id="rId31"/>
    <p:sldId id="288" r:id="rId32"/>
    <p:sldId id="278" r:id="rId33"/>
    <p:sldId id="279" r:id="rId34"/>
    <p:sldId id="280" r:id="rId35"/>
    <p:sldId id="28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9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79EE79-2D4F-4C21-B4D1-F9C647E7F8B4}" type="datetimeFigureOut">
              <a:rPr lang="en-US" smtClean="0"/>
              <a:pPr/>
              <a:t>16-Apr-08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DC79A6-CC96-4E6F-8B1C-284DA904DC2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C79A6-CC96-4E6F-8B1C-284DA904DC2F}"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35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C79A6-CC96-4E6F-8B1C-284DA904DC2F}"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C7302A6-9AD8-44C3-8106-C3ECB83BF3E4}" type="datetime1">
              <a:rPr lang="en-US" smtClean="0"/>
              <a:pPr/>
              <a:t>16-Apr-08</a:t>
            </a:fld>
            <a:endParaRPr lang="en-US" dirty="0"/>
          </a:p>
        </p:txBody>
      </p:sp>
      <p:sp>
        <p:nvSpPr>
          <p:cNvPr id="17" name="Footer Placeholder 16"/>
          <p:cNvSpPr>
            <a:spLocks noGrp="1"/>
          </p:cNvSpPr>
          <p:nvPr>
            <p:ph type="ftr" sz="quarter" idx="11"/>
          </p:nvPr>
        </p:nvSpPr>
        <p:spPr/>
        <p:txBody>
          <a:bodyPr/>
          <a:lstStyle/>
          <a:p>
            <a:r>
              <a:rPr lang="en-US" dirty="0" smtClean="0"/>
              <a:t>Lehman</a:t>
            </a:r>
            <a:endParaRPr lang="en-US" dirty="0"/>
          </a:p>
        </p:txBody>
      </p:sp>
      <p:sp>
        <p:nvSpPr>
          <p:cNvPr id="29" name="Slide Number Placeholder 28"/>
          <p:cNvSpPr>
            <a:spLocks noGrp="1"/>
          </p:cNvSpPr>
          <p:nvPr>
            <p:ph type="sldNum" sz="quarter" idx="12"/>
          </p:nvPr>
        </p:nvSpPr>
        <p:spPr/>
        <p:txBody>
          <a:bodyPr/>
          <a:lstStyle/>
          <a:p>
            <a:fld id="{7F7A9916-9520-4BE8-98B9-FE18E61703AA}"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7315D2-204F-4F90-8CDA-70A4899746E3}" type="datetime1">
              <a:rPr lang="en-US" smtClean="0"/>
              <a:pPr/>
              <a:t>16-Apr-08</a:t>
            </a:fld>
            <a:endParaRPr lang="en-US" dirty="0"/>
          </a:p>
        </p:txBody>
      </p:sp>
      <p:sp>
        <p:nvSpPr>
          <p:cNvPr id="5" name="Footer Placeholder 4"/>
          <p:cNvSpPr>
            <a:spLocks noGrp="1"/>
          </p:cNvSpPr>
          <p:nvPr>
            <p:ph type="ftr" sz="quarter" idx="11"/>
          </p:nvPr>
        </p:nvSpPr>
        <p:spPr/>
        <p:txBody>
          <a:bodyPr/>
          <a:lstStyle/>
          <a:p>
            <a:r>
              <a:rPr lang="en-US" dirty="0" smtClean="0"/>
              <a:t>Lehman</a:t>
            </a:r>
            <a:endParaRPr lang="en-US" dirty="0"/>
          </a:p>
        </p:txBody>
      </p:sp>
      <p:sp>
        <p:nvSpPr>
          <p:cNvPr id="6" name="Slide Number Placeholder 5"/>
          <p:cNvSpPr>
            <a:spLocks noGrp="1"/>
          </p:cNvSpPr>
          <p:nvPr>
            <p:ph type="sldNum" sz="quarter" idx="12"/>
          </p:nvPr>
        </p:nvSpPr>
        <p:spPr/>
        <p:txBody>
          <a:bodyPr/>
          <a:lstStyle/>
          <a:p>
            <a:fld id="{7F7A9916-9520-4BE8-98B9-FE18E61703A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73E5AD-1D3E-4F1F-98E0-25EABCBABB9A}" type="datetime1">
              <a:rPr lang="en-US" smtClean="0"/>
              <a:pPr/>
              <a:t>16-Apr-08</a:t>
            </a:fld>
            <a:endParaRPr lang="en-US" dirty="0"/>
          </a:p>
        </p:txBody>
      </p:sp>
      <p:sp>
        <p:nvSpPr>
          <p:cNvPr id="5" name="Footer Placeholder 4"/>
          <p:cNvSpPr>
            <a:spLocks noGrp="1"/>
          </p:cNvSpPr>
          <p:nvPr>
            <p:ph type="ftr" sz="quarter" idx="11"/>
          </p:nvPr>
        </p:nvSpPr>
        <p:spPr/>
        <p:txBody>
          <a:bodyPr/>
          <a:lstStyle/>
          <a:p>
            <a:r>
              <a:rPr lang="en-US" dirty="0" smtClean="0"/>
              <a:t>Lehman</a:t>
            </a:r>
            <a:endParaRPr lang="en-US" dirty="0"/>
          </a:p>
        </p:txBody>
      </p:sp>
      <p:sp>
        <p:nvSpPr>
          <p:cNvPr id="6" name="Slide Number Placeholder 5"/>
          <p:cNvSpPr>
            <a:spLocks noGrp="1"/>
          </p:cNvSpPr>
          <p:nvPr>
            <p:ph type="sldNum" sz="quarter" idx="12"/>
          </p:nvPr>
        </p:nvSpPr>
        <p:spPr/>
        <p:txBody>
          <a:bodyPr/>
          <a:lstStyle/>
          <a:p>
            <a:fld id="{7F7A9916-9520-4BE8-98B9-FE18E61703A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CB838E-746A-4A01-88B7-774AD948E870}" type="datetime1">
              <a:rPr lang="en-US" smtClean="0"/>
              <a:pPr/>
              <a:t>16-Apr-08</a:t>
            </a:fld>
            <a:endParaRPr lang="en-US" dirty="0"/>
          </a:p>
        </p:txBody>
      </p:sp>
      <p:sp>
        <p:nvSpPr>
          <p:cNvPr id="5" name="Footer Placeholder 4"/>
          <p:cNvSpPr>
            <a:spLocks noGrp="1"/>
          </p:cNvSpPr>
          <p:nvPr>
            <p:ph type="ftr" sz="quarter" idx="11"/>
          </p:nvPr>
        </p:nvSpPr>
        <p:spPr/>
        <p:txBody>
          <a:bodyPr/>
          <a:lstStyle/>
          <a:p>
            <a:r>
              <a:rPr lang="en-US" dirty="0" smtClean="0"/>
              <a:t>Lehman</a:t>
            </a:r>
            <a:endParaRPr lang="en-US" dirty="0"/>
          </a:p>
        </p:txBody>
      </p:sp>
      <p:sp>
        <p:nvSpPr>
          <p:cNvPr id="6" name="Slide Number Placeholder 5"/>
          <p:cNvSpPr>
            <a:spLocks noGrp="1"/>
          </p:cNvSpPr>
          <p:nvPr>
            <p:ph type="sldNum" sz="quarter" idx="12"/>
          </p:nvPr>
        </p:nvSpPr>
        <p:spPr/>
        <p:txBody>
          <a:bodyPr/>
          <a:lstStyle/>
          <a:p>
            <a:fld id="{7F7A9916-9520-4BE8-98B9-FE18E61703A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DEFBE4-72AD-4581-82D0-066B47E62DFA}" type="datetime1">
              <a:rPr lang="en-US" smtClean="0"/>
              <a:pPr/>
              <a:t>16-Apr-08</a:t>
            </a:fld>
            <a:endParaRPr lang="en-US" dirty="0"/>
          </a:p>
        </p:txBody>
      </p:sp>
      <p:sp>
        <p:nvSpPr>
          <p:cNvPr id="5" name="Footer Placeholder 4"/>
          <p:cNvSpPr>
            <a:spLocks noGrp="1"/>
          </p:cNvSpPr>
          <p:nvPr>
            <p:ph type="ftr" sz="quarter" idx="11"/>
          </p:nvPr>
        </p:nvSpPr>
        <p:spPr/>
        <p:txBody>
          <a:bodyPr/>
          <a:lstStyle/>
          <a:p>
            <a:r>
              <a:rPr lang="en-US" dirty="0" smtClean="0"/>
              <a:t>Lehman</a:t>
            </a:r>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7F7A9916-9520-4BE8-98B9-FE18E61703A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79EFEB-489A-44EA-AD48-E3064843A81B}" type="datetime1">
              <a:rPr lang="en-US" smtClean="0"/>
              <a:pPr/>
              <a:t>16-Apr-08</a:t>
            </a:fld>
            <a:endParaRPr lang="en-US" dirty="0"/>
          </a:p>
        </p:txBody>
      </p:sp>
      <p:sp>
        <p:nvSpPr>
          <p:cNvPr id="6" name="Footer Placeholder 5"/>
          <p:cNvSpPr>
            <a:spLocks noGrp="1"/>
          </p:cNvSpPr>
          <p:nvPr>
            <p:ph type="ftr" sz="quarter" idx="11"/>
          </p:nvPr>
        </p:nvSpPr>
        <p:spPr/>
        <p:txBody>
          <a:bodyPr/>
          <a:lstStyle/>
          <a:p>
            <a:r>
              <a:rPr lang="en-US" dirty="0" smtClean="0"/>
              <a:t>Lehman</a:t>
            </a:r>
            <a:endParaRPr lang="en-US" dirty="0"/>
          </a:p>
        </p:txBody>
      </p:sp>
      <p:sp>
        <p:nvSpPr>
          <p:cNvPr id="7" name="Slide Number Placeholder 6"/>
          <p:cNvSpPr>
            <a:spLocks noGrp="1"/>
          </p:cNvSpPr>
          <p:nvPr>
            <p:ph type="sldNum" sz="quarter" idx="12"/>
          </p:nvPr>
        </p:nvSpPr>
        <p:spPr/>
        <p:txBody>
          <a:bodyPr/>
          <a:lstStyle/>
          <a:p>
            <a:fld id="{7F7A9916-9520-4BE8-98B9-FE18E61703A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057AD3-F09B-4A84-ADAF-17E6D2CF9619}" type="datetime1">
              <a:rPr lang="en-US" smtClean="0"/>
              <a:pPr/>
              <a:t>16-Apr-08</a:t>
            </a:fld>
            <a:endParaRPr lang="en-US" dirty="0"/>
          </a:p>
        </p:txBody>
      </p:sp>
      <p:sp>
        <p:nvSpPr>
          <p:cNvPr id="8" name="Footer Placeholder 7"/>
          <p:cNvSpPr>
            <a:spLocks noGrp="1"/>
          </p:cNvSpPr>
          <p:nvPr>
            <p:ph type="ftr" sz="quarter" idx="11"/>
          </p:nvPr>
        </p:nvSpPr>
        <p:spPr/>
        <p:txBody>
          <a:bodyPr/>
          <a:lstStyle/>
          <a:p>
            <a:r>
              <a:rPr lang="en-US" dirty="0" smtClean="0"/>
              <a:t>Lehman</a:t>
            </a:r>
            <a:endParaRPr lang="en-US" dirty="0"/>
          </a:p>
        </p:txBody>
      </p:sp>
      <p:sp>
        <p:nvSpPr>
          <p:cNvPr id="9" name="Slide Number Placeholder 8"/>
          <p:cNvSpPr>
            <a:spLocks noGrp="1"/>
          </p:cNvSpPr>
          <p:nvPr>
            <p:ph type="sldNum" sz="quarter" idx="12"/>
          </p:nvPr>
        </p:nvSpPr>
        <p:spPr/>
        <p:txBody>
          <a:bodyPr/>
          <a:lstStyle/>
          <a:p>
            <a:fld id="{7F7A9916-9520-4BE8-98B9-FE18E61703A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DCE1A2-7AA6-492B-9349-E0D8B1CE49F2}" type="datetime1">
              <a:rPr lang="en-US" smtClean="0"/>
              <a:pPr/>
              <a:t>16-Apr-08</a:t>
            </a:fld>
            <a:endParaRPr lang="en-US" dirty="0"/>
          </a:p>
        </p:txBody>
      </p:sp>
      <p:sp>
        <p:nvSpPr>
          <p:cNvPr id="4" name="Footer Placeholder 3"/>
          <p:cNvSpPr>
            <a:spLocks noGrp="1"/>
          </p:cNvSpPr>
          <p:nvPr>
            <p:ph type="ftr" sz="quarter" idx="11"/>
          </p:nvPr>
        </p:nvSpPr>
        <p:spPr/>
        <p:txBody>
          <a:bodyPr/>
          <a:lstStyle/>
          <a:p>
            <a:r>
              <a:rPr lang="en-US" dirty="0" smtClean="0"/>
              <a:t>Lehman</a:t>
            </a:r>
            <a:endParaRPr lang="en-US" dirty="0"/>
          </a:p>
        </p:txBody>
      </p:sp>
      <p:sp>
        <p:nvSpPr>
          <p:cNvPr id="5" name="Slide Number Placeholder 4"/>
          <p:cNvSpPr>
            <a:spLocks noGrp="1"/>
          </p:cNvSpPr>
          <p:nvPr>
            <p:ph type="sldNum" sz="quarter" idx="12"/>
          </p:nvPr>
        </p:nvSpPr>
        <p:spPr/>
        <p:txBody>
          <a:bodyPr/>
          <a:lstStyle/>
          <a:p>
            <a:fld id="{7F7A9916-9520-4BE8-98B9-FE18E61703A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7374F-F035-4112-A40E-2F22567CBCA6}" type="datetime1">
              <a:rPr lang="en-US" smtClean="0"/>
              <a:pPr/>
              <a:t>16-Apr-08</a:t>
            </a:fld>
            <a:endParaRPr lang="en-US" dirty="0"/>
          </a:p>
        </p:txBody>
      </p:sp>
      <p:sp>
        <p:nvSpPr>
          <p:cNvPr id="3" name="Footer Placeholder 2"/>
          <p:cNvSpPr>
            <a:spLocks noGrp="1"/>
          </p:cNvSpPr>
          <p:nvPr>
            <p:ph type="ftr" sz="quarter" idx="11"/>
          </p:nvPr>
        </p:nvSpPr>
        <p:spPr/>
        <p:txBody>
          <a:bodyPr/>
          <a:lstStyle/>
          <a:p>
            <a:r>
              <a:rPr lang="en-US" dirty="0" smtClean="0"/>
              <a:t>Lehman</a:t>
            </a:r>
            <a:endParaRPr lang="en-US" dirty="0"/>
          </a:p>
        </p:txBody>
      </p:sp>
      <p:sp>
        <p:nvSpPr>
          <p:cNvPr id="4" name="Slide Number Placeholder 3"/>
          <p:cNvSpPr>
            <a:spLocks noGrp="1"/>
          </p:cNvSpPr>
          <p:nvPr>
            <p:ph type="sldNum" sz="quarter" idx="12"/>
          </p:nvPr>
        </p:nvSpPr>
        <p:spPr/>
        <p:txBody>
          <a:bodyPr/>
          <a:lstStyle/>
          <a:p>
            <a:fld id="{7F7A9916-9520-4BE8-98B9-FE18E61703A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3636E3-936E-4F04-9315-E9A61396F545}" type="datetime1">
              <a:rPr lang="en-US" smtClean="0"/>
              <a:pPr/>
              <a:t>16-Apr-08</a:t>
            </a:fld>
            <a:endParaRPr lang="en-US" dirty="0"/>
          </a:p>
        </p:txBody>
      </p:sp>
      <p:sp>
        <p:nvSpPr>
          <p:cNvPr id="6" name="Footer Placeholder 5"/>
          <p:cNvSpPr>
            <a:spLocks noGrp="1"/>
          </p:cNvSpPr>
          <p:nvPr>
            <p:ph type="ftr" sz="quarter" idx="11"/>
          </p:nvPr>
        </p:nvSpPr>
        <p:spPr/>
        <p:txBody>
          <a:bodyPr/>
          <a:lstStyle/>
          <a:p>
            <a:r>
              <a:rPr lang="en-US" dirty="0" smtClean="0"/>
              <a:t>Lehman</a:t>
            </a:r>
            <a:endParaRPr lang="en-US" dirty="0"/>
          </a:p>
        </p:txBody>
      </p:sp>
      <p:sp>
        <p:nvSpPr>
          <p:cNvPr id="7" name="Slide Number Placeholder 6"/>
          <p:cNvSpPr>
            <a:spLocks noGrp="1"/>
          </p:cNvSpPr>
          <p:nvPr>
            <p:ph type="sldNum" sz="quarter" idx="12"/>
          </p:nvPr>
        </p:nvSpPr>
        <p:spPr/>
        <p:txBody>
          <a:bodyPr/>
          <a:lstStyle/>
          <a:p>
            <a:fld id="{7F7A9916-9520-4BE8-98B9-FE18E61703A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2DCA4E-D302-4A61-8392-BFA23CFF8BB1}" type="datetime1">
              <a:rPr lang="en-US" smtClean="0"/>
              <a:pPr/>
              <a:t>16-Apr-08</a:t>
            </a:fld>
            <a:endParaRPr lang="en-US" dirty="0"/>
          </a:p>
        </p:txBody>
      </p:sp>
      <p:sp>
        <p:nvSpPr>
          <p:cNvPr id="6" name="Footer Placeholder 5"/>
          <p:cNvSpPr>
            <a:spLocks noGrp="1"/>
          </p:cNvSpPr>
          <p:nvPr>
            <p:ph type="ftr" sz="quarter" idx="11"/>
          </p:nvPr>
        </p:nvSpPr>
        <p:spPr/>
        <p:txBody>
          <a:bodyPr/>
          <a:lstStyle/>
          <a:p>
            <a:r>
              <a:rPr lang="en-US" dirty="0" smtClean="0"/>
              <a:t>Lehman</a:t>
            </a:r>
            <a:endParaRPr lang="en-US" dirty="0"/>
          </a:p>
        </p:txBody>
      </p:sp>
      <p:sp>
        <p:nvSpPr>
          <p:cNvPr id="7" name="Slide Number Placeholder 6"/>
          <p:cNvSpPr>
            <a:spLocks noGrp="1"/>
          </p:cNvSpPr>
          <p:nvPr>
            <p:ph type="sldNum" sz="quarter" idx="12"/>
          </p:nvPr>
        </p:nvSpPr>
        <p:spPr/>
        <p:txBody>
          <a:bodyPr/>
          <a:lstStyle/>
          <a:p>
            <a:fld id="{7F7A9916-9520-4BE8-98B9-FE18E61703A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2667833-E448-4F21-9C86-B8BBB997CF31}" type="datetime1">
              <a:rPr lang="en-US" smtClean="0"/>
              <a:pPr/>
              <a:t>16-Apr-08</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dirty="0" smtClean="0"/>
              <a:t>Lehman</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F7A9916-9520-4BE8-98B9-FE18E61703A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latin typeface="Arial" pitchFamily="34" charset="0"/>
                <a:cs typeface="Arial" pitchFamily="34" charset="0"/>
              </a:rPr>
              <a:t>Baseball by the Numbers</a:t>
            </a:r>
            <a:endParaRPr lang="en-US" sz="4000"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en-US" dirty="0" smtClean="0">
                <a:latin typeface="Arial" pitchFamily="34" charset="0"/>
                <a:cs typeface="Arial" pitchFamily="34" charset="0"/>
              </a:rPr>
              <a:t>a Brownbag Presentation</a:t>
            </a:r>
          </a:p>
          <a:p>
            <a:r>
              <a:rPr lang="en-US" dirty="0" smtClean="0">
                <a:latin typeface="Arial" pitchFamily="34" charset="0"/>
                <a:cs typeface="Arial" pitchFamily="34" charset="0"/>
              </a:rPr>
              <a:t>by John Aleshunas</a:t>
            </a:r>
          </a:p>
          <a:p>
            <a:r>
              <a:rPr lang="en-US" sz="2400" dirty="0" smtClean="0">
                <a:latin typeface="Arial" pitchFamily="34" charset="0"/>
                <a:cs typeface="Arial" pitchFamily="34" charset="0"/>
              </a:rPr>
              <a:t>27 March 2008</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Bill James</a:t>
            </a:r>
            <a:endParaRPr lang="en-US" dirty="0"/>
          </a:p>
        </p:txBody>
      </p:sp>
      <p:sp>
        <p:nvSpPr>
          <p:cNvPr id="4" name="Footer Placeholder 3"/>
          <p:cNvSpPr>
            <a:spLocks noGrp="1"/>
          </p:cNvSpPr>
          <p:nvPr>
            <p:ph type="ftr" sz="quarter" idx="11"/>
          </p:nvPr>
        </p:nvSpPr>
        <p:spPr>
          <a:xfrm>
            <a:off x="2819400" y="6416675"/>
            <a:ext cx="3505200" cy="365125"/>
          </a:xfrm>
        </p:spPr>
        <p:txBody>
          <a:bodyPr/>
          <a:lstStyle/>
          <a:p>
            <a:r>
              <a:rPr lang="en-US" dirty="0" smtClean="0"/>
              <a:t>http://en.wikipedia.org/wiki/Bill_James</a:t>
            </a:r>
            <a:endParaRPr lang="en-US" dirty="0"/>
          </a:p>
        </p:txBody>
      </p:sp>
      <p:pic>
        <p:nvPicPr>
          <p:cNvPr id="45058" name="Picture 2" descr="http://img.timeinc.net/time/daily/2006/0605/james0508.jpg"/>
          <p:cNvPicPr>
            <a:picLocks noGrp="1" noChangeAspect="1" noChangeArrowheads="1"/>
          </p:cNvPicPr>
          <p:nvPr>
            <p:ph idx="1"/>
          </p:nvPr>
        </p:nvPicPr>
        <p:blipFill>
          <a:blip r:embed="rId3"/>
          <a:srcRect/>
          <a:stretch>
            <a:fillRect/>
          </a:stretch>
        </p:blipFill>
        <p:spPr bwMode="auto">
          <a:xfrm>
            <a:off x="2819400" y="1066800"/>
            <a:ext cx="3562350" cy="2381250"/>
          </a:xfrm>
          <a:prstGeom prst="rect">
            <a:avLst/>
          </a:prstGeom>
          <a:noFill/>
        </p:spPr>
      </p:pic>
      <p:sp>
        <p:nvSpPr>
          <p:cNvPr id="6" name="TextBox 5"/>
          <p:cNvSpPr txBox="1"/>
          <p:nvPr/>
        </p:nvSpPr>
        <p:spPr>
          <a:xfrm>
            <a:off x="457200" y="3810000"/>
            <a:ext cx="8305800" cy="2308324"/>
          </a:xfrm>
          <a:prstGeom prst="rect">
            <a:avLst/>
          </a:prstGeom>
          <a:noFill/>
        </p:spPr>
        <p:txBody>
          <a:bodyPr wrap="square" rtlCol="0">
            <a:spAutoFit/>
          </a:bodyPr>
          <a:lstStyle/>
          <a:p>
            <a:r>
              <a:rPr lang="en-US" b="1" dirty="0" smtClean="0"/>
              <a:t>George William “Bill” James</a:t>
            </a:r>
            <a:r>
              <a:rPr lang="en-US" dirty="0" smtClean="0"/>
              <a:t> (born October 5, 1949, in Holton, Kansas) is a baseball writer, historian, and statistician whose work has been widely influential. Since 1977, James has written more than two dozen books devoted to baseball history and statistics. His approach, which he termed sabermetrics in reference to the Society for American Baseball Research (SABR), scientifically analyzes and studies baseball, often through the use of statistical data, in an attempt to determine why teams win and lose. In 2006, Time magazine named him in the Time 100 as one of the most influential people in the world.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SABR </a:t>
            </a:r>
            <a:endParaRPr lang="en-US" dirty="0"/>
          </a:p>
        </p:txBody>
      </p:sp>
      <p:sp>
        <p:nvSpPr>
          <p:cNvPr id="3" name="Content Placeholder 2"/>
          <p:cNvSpPr>
            <a:spLocks noGrp="1"/>
          </p:cNvSpPr>
          <p:nvPr>
            <p:ph idx="1"/>
          </p:nvPr>
        </p:nvSpPr>
        <p:spPr>
          <a:xfrm>
            <a:off x="457200" y="1295400"/>
            <a:ext cx="8229600" cy="5013960"/>
          </a:xfrm>
        </p:spPr>
        <p:txBody>
          <a:bodyPr>
            <a:normAutofit fontScale="92500" lnSpcReduction="20000"/>
          </a:bodyPr>
          <a:lstStyle/>
          <a:p>
            <a:r>
              <a:rPr lang="en-US" dirty="0" smtClean="0"/>
              <a:t>Society for American Baseball Research</a:t>
            </a:r>
          </a:p>
          <a:p>
            <a:endParaRPr lang="en-US" dirty="0" smtClean="0"/>
          </a:p>
          <a:p>
            <a:endParaRPr lang="en-US" dirty="0" smtClean="0"/>
          </a:p>
          <a:p>
            <a:endParaRPr lang="en-US" dirty="0" smtClean="0"/>
          </a:p>
          <a:p>
            <a:endParaRPr lang="en-US" dirty="0" smtClean="0"/>
          </a:p>
          <a:p>
            <a:r>
              <a:rPr lang="en-US" dirty="0" smtClean="0"/>
              <a:t>The Society for American Baseball Research (</a:t>
            </a:r>
            <a:r>
              <a:rPr lang="en-US" b="1" dirty="0" smtClean="0"/>
              <a:t>SABR</a:t>
            </a:r>
            <a:r>
              <a:rPr lang="en-US" dirty="0" smtClean="0"/>
              <a:t>) was established in Cooperstown, New York in August, 1971. Their mission is to foster the study of baseball past and present, and to provide an outlet for educational, historical and research information about the game.</a:t>
            </a:r>
          </a:p>
          <a:p>
            <a:endParaRPr lang="en-US" dirty="0" smtClean="0"/>
          </a:p>
          <a:p>
            <a:r>
              <a:rPr lang="en-US" dirty="0" smtClean="0"/>
              <a:t>http://www.sabr.org/</a:t>
            </a:r>
            <a:endParaRPr lang="en-US" dirty="0"/>
          </a:p>
        </p:txBody>
      </p:sp>
      <p:pic>
        <p:nvPicPr>
          <p:cNvPr id="4" name="Picture 3" descr="sabr_logo.gif"/>
          <p:cNvPicPr>
            <a:picLocks noChangeAspect="1"/>
          </p:cNvPicPr>
          <p:nvPr/>
        </p:nvPicPr>
        <p:blipFill>
          <a:blip r:embed="rId3"/>
          <a:stretch>
            <a:fillRect/>
          </a:stretch>
        </p:blipFill>
        <p:spPr>
          <a:xfrm>
            <a:off x="2743200" y="1752600"/>
            <a:ext cx="3657600" cy="1438656"/>
          </a:xfrm>
          <a:prstGeom prst="rect">
            <a:avLst/>
          </a:prstGeom>
        </p:spPr>
      </p:pic>
      <p:sp>
        <p:nvSpPr>
          <p:cNvPr id="5" name="Footer Placeholder 4"/>
          <p:cNvSpPr>
            <a:spLocks noGrp="1"/>
          </p:cNvSpPr>
          <p:nvPr>
            <p:ph type="ftr" sz="quarter" idx="11"/>
          </p:nvPr>
        </p:nvSpPr>
        <p:spPr/>
        <p:txBody>
          <a:bodyPr/>
          <a:lstStyle/>
          <a:p>
            <a:r>
              <a:rPr lang="en-US" dirty="0" smtClean="0"/>
              <a:t>http://www.sabr.org/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Data Sources (pay)</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905000"/>
            <a:ext cx="8229600" cy="4404360"/>
          </a:xfrm>
        </p:spPr>
        <p:txBody>
          <a:bodyPr/>
          <a:lstStyle/>
          <a:p>
            <a:r>
              <a:rPr lang="en-US" dirty="0" smtClean="0"/>
              <a:t>The Baseball Cube</a:t>
            </a:r>
          </a:p>
          <a:p>
            <a:r>
              <a:rPr lang="en-US" dirty="0" smtClean="0"/>
              <a:t>Baseball Info Solutions</a:t>
            </a:r>
          </a:p>
          <a:p>
            <a:r>
              <a:rPr lang="en-US" dirty="0" smtClean="0"/>
              <a:t>Baseball Prospectus</a:t>
            </a:r>
          </a:p>
          <a:p>
            <a:r>
              <a:rPr lang="en-US" dirty="0" smtClean="0"/>
              <a:t>Baseball Reference</a:t>
            </a:r>
          </a:p>
          <a:p>
            <a:endParaRPr lang="en-US" dirty="0" smtClean="0"/>
          </a:p>
          <a:p>
            <a:r>
              <a:rPr lang="en-US" dirty="0" smtClean="0"/>
              <a:t>All of these sources offer good service, for a fee</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Data sources (free)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Society for American Baseball Research (SABR)</a:t>
            </a:r>
          </a:p>
          <a:p>
            <a:r>
              <a:rPr lang="en-US" dirty="0" smtClean="0"/>
              <a:t>Lahman database</a:t>
            </a:r>
          </a:p>
          <a:p>
            <a:r>
              <a:rPr lang="en-US" dirty="0" smtClean="0"/>
              <a:t>Retrosheet</a:t>
            </a:r>
          </a:p>
          <a:p>
            <a:r>
              <a:rPr lang="en-US" dirty="0" smtClean="0"/>
              <a:t>Baseball Index</a:t>
            </a:r>
          </a:p>
          <a:p>
            <a:r>
              <a:rPr lang="en-US" dirty="0" smtClean="0"/>
              <a:t>The Official MLB Website</a:t>
            </a:r>
          </a:p>
          <a:p>
            <a:endParaRPr lang="en-US" dirty="0" smtClean="0"/>
          </a:p>
          <a:p>
            <a:r>
              <a:rPr lang="en-US" dirty="0" smtClean="0"/>
              <a:t>These are good low-cost data sources</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Lahman Database</a:t>
            </a:r>
            <a:endParaRPr lang="en-US" dirty="0"/>
          </a:p>
        </p:txBody>
      </p:sp>
      <p:sp>
        <p:nvSpPr>
          <p:cNvPr id="3" name="Content Placeholder 2"/>
          <p:cNvSpPr>
            <a:spLocks noGrp="1"/>
          </p:cNvSpPr>
          <p:nvPr>
            <p:ph idx="1"/>
          </p:nvPr>
        </p:nvSpPr>
        <p:spPr>
          <a:xfrm>
            <a:off x="457200" y="2743200"/>
            <a:ext cx="8229600" cy="3566160"/>
          </a:xfrm>
        </p:spPr>
        <p:txBody>
          <a:bodyPr>
            <a:normAutofit/>
          </a:bodyPr>
          <a:lstStyle/>
          <a:p>
            <a:r>
              <a:rPr lang="en-US" dirty="0" smtClean="0"/>
              <a:t>Compiled annual data for batters, fielders, pitchers, managers and teams</a:t>
            </a:r>
          </a:p>
          <a:p>
            <a:endParaRPr lang="en-US" sz="1000" dirty="0" smtClean="0"/>
          </a:p>
          <a:p>
            <a:r>
              <a:rPr lang="en-US" dirty="0" smtClean="0"/>
              <a:t>Covers all major league baseball from 1870 to present (current to 2007)</a:t>
            </a:r>
          </a:p>
          <a:p>
            <a:endParaRPr lang="en-US" sz="1000" dirty="0" smtClean="0"/>
          </a:p>
          <a:p>
            <a:r>
              <a:rPr lang="en-US" dirty="0" smtClean="0"/>
              <a:t>MS Access DB - http://www.baseball1.com/</a:t>
            </a:r>
          </a:p>
          <a:p>
            <a:endParaRPr lang="en-US" sz="1000" dirty="0" smtClean="0"/>
          </a:p>
          <a:p>
            <a:r>
              <a:rPr lang="en-US" dirty="0" smtClean="0"/>
              <a:t>MySQL DB - </a:t>
            </a:r>
            <a:r>
              <a:rPr lang="en-US" sz="2400" dirty="0" smtClean="0"/>
              <a:t>http://www.baseball-databank.org/</a:t>
            </a:r>
            <a:endParaRPr lang="en-US" sz="2400" dirty="0"/>
          </a:p>
        </p:txBody>
      </p:sp>
      <p:sp>
        <p:nvSpPr>
          <p:cNvPr id="4" name="Footer Placeholder 3"/>
          <p:cNvSpPr>
            <a:spLocks noGrp="1"/>
          </p:cNvSpPr>
          <p:nvPr>
            <p:ph type="ftr" sz="quarter" idx="11"/>
          </p:nvPr>
        </p:nvSpPr>
        <p:spPr/>
        <p:txBody>
          <a:bodyPr/>
          <a:lstStyle/>
          <a:p>
            <a:r>
              <a:rPr lang="en-US" dirty="0" smtClean="0"/>
              <a:t>Lehman</a:t>
            </a:r>
            <a:endParaRPr lang="en-US" dirty="0"/>
          </a:p>
        </p:txBody>
      </p:sp>
      <p:pic>
        <p:nvPicPr>
          <p:cNvPr id="36866" name="Picture 2" descr="header image"/>
          <p:cNvPicPr>
            <a:picLocks noChangeAspect="1" noChangeArrowheads="1"/>
          </p:cNvPicPr>
          <p:nvPr/>
        </p:nvPicPr>
        <p:blipFill>
          <a:blip r:embed="rId3"/>
          <a:srcRect/>
          <a:stretch>
            <a:fillRect/>
          </a:stretch>
        </p:blipFill>
        <p:spPr bwMode="auto">
          <a:xfrm>
            <a:off x="1066800" y="1447800"/>
            <a:ext cx="6953250" cy="94297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Retrosheet Data</a:t>
            </a:r>
            <a:endParaRPr lang="en-US" dirty="0"/>
          </a:p>
        </p:txBody>
      </p:sp>
      <p:sp>
        <p:nvSpPr>
          <p:cNvPr id="3" name="Content Placeholder 2"/>
          <p:cNvSpPr>
            <a:spLocks noGrp="1"/>
          </p:cNvSpPr>
          <p:nvPr>
            <p:ph idx="1"/>
          </p:nvPr>
        </p:nvSpPr>
        <p:spPr>
          <a:xfrm>
            <a:off x="457200" y="1371600"/>
            <a:ext cx="8229600" cy="4937760"/>
          </a:xfrm>
        </p:spPr>
        <p:txBody>
          <a:bodyPr>
            <a:normAutofit fontScale="92500" lnSpcReduction="20000"/>
          </a:bodyPr>
          <a:lstStyle/>
          <a:p>
            <a:r>
              <a:rPr lang="en-US" dirty="0" smtClean="0"/>
              <a:t>Retrosheet is a non-profit corporation, incorporated in the State of Delaware in 1994.</a:t>
            </a:r>
          </a:p>
          <a:p>
            <a:endParaRPr lang="en-US" sz="1200" dirty="0" smtClean="0"/>
          </a:p>
          <a:p>
            <a:r>
              <a:rPr lang="en-US" dirty="0" smtClean="0"/>
              <a:t>Retrosheet's work has three distinct aspects. </a:t>
            </a:r>
          </a:p>
          <a:p>
            <a:pPr lvl="1"/>
            <a:r>
              <a:rPr lang="en-US" dirty="0" smtClean="0"/>
              <a:t>First is the collection of the game accounts, which have been obtained from several sources.</a:t>
            </a:r>
          </a:p>
          <a:p>
            <a:pPr lvl="1"/>
            <a:endParaRPr lang="en-US" sz="1100" dirty="0" smtClean="0"/>
          </a:p>
          <a:p>
            <a:pPr lvl="1"/>
            <a:r>
              <a:rPr lang="en-US" dirty="0" smtClean="0"/>
              <a:t>The second activity is the translation of these accounts to a unified, modern system which is essential since there are an extraordinary variety of scoring systems which have been used. </a:t>
            </a:r>
          </a:p>
          <a:p>
            <a:pPr lvl="1"/>
            <a:endParaRPr lang="en-US" sz="1100" dirty="0" smtClean="0"/>
          </a:p>
          <a:p>
            <a:pPr lvl="1"/>
            <a:r>
              <a:rPr lang="en-US" dirty="0" smtClean="0"/>
              <a:t>The final activity is the entry of the translated accounts into the computer.</a:t>
            </a:r>
          </a:p>
          <a:p>
            <a:pPr lvl="1"/>
            <a:endParaRPr lang="en-US" sz="1100" dirty="0" smtClean="0"/>
          </a:p>
          <a:p>
            <a:r>
              <a:rPr lang="en-US" dirty="0" smtClean="0"/>
              <a:t>The first meeting of Retrosheet, Inc. was held in Arlington, TX on June 17, 1994.</a:t>
            </a:r>
            <a:endParaRPr lang="en-US" dirty="0"/>
          </a:p>
        </p:txBody>
      </p:sp>
      <p:sp>
        <p:nvSpPr>
          <p:cNvPr id="4" name="Footer Placeholder 3"/>
          <p:cNvSpPr>
            <a:spLocks noGrp="1"/>
          </p:cNvSpPr>
          <p:nvPr>
            <p:ph type="ftr" sz="quarter" idx="11"/>
          </p:nvPr>
        </p:nvSpPr>
        <p:spPr/>
        <p:txBody>
          <a:bodyPr/>
          <a:lstStyle/>
          <a:p>
            <a:r>
              <a:rPr lang="en-US" dirty="0" smtClean="0"/>
              <a:t>http://www.retrosheet.org/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Salary Analysis</a:t>
            </a:r>
            <a:endParaRPr lang="en-US" dirty="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dirty="0" smtClean="0"/>
              <a:t>Lehman</a:t>
            </a:r>
            <a:endParaRPr lang="en-US" dirty="0"/>
          </a:p>
        </p:txBody>
      </p:sp>
      <p:pic>
        <p:nvPicPr>
          <p:cNvPr id="7" name="Content Placeholder 6" descr="SLN Team Salary.JPG"/>
          <p:cNvPicPr>
            <a:picLocks noGrp="1" noChangeAspect="1"/>
          </p:cNvPicPr>
          <p:nvPr>
            <p:ph idx="1"/>
          </p:nvPr>
        </p:nvPicPr>
        <p:blipFill>
          <a:blip r:embed="rId3"/>
          <a:stretch>
            <a:fillRect/>
          </a:stretch>
        </p:blipFill>
        <p:spPr>
          <a:xfrm>
            <a:off x="891773" y="1616075"/>
            <a:ext cx="7360453" cy="470852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Salary Analysis (STL vs. CHC)</a:t>
            </a:r>
            <a:endParaRPr lang="en-US" dirty="0"/>
          </a:p>
        </p:txBody>
      </p:sp>
      <p:sp>
        <p:nvSpPr>
          <p:cNvPr id="4" name="Footer Placeholder 3"/>
          <p:cNvSpPr>
            <a:spLocks noGrp="1"/>
          </p:cNvSpPr>
          <p:nvPr>
            <p:ph type="ftr" sz="quarter" idx="11"/>
          </p:nvPr>
        </p:nvSpPr>
        <p:spPr/>
        <p:txBody>
          <a:bodyPr/>
          <a:lstStyle/>
          <a:p>
            <a:r>
              <a:rPr lang="en-US" dirty="0" smtClean="0"/>
              <a:t>Lehman</a:t>
            </a:r>
            <a:endParaRPr lang="en-US" dirty="0"/>
          </a:p>
        </p:txBody>
      </p:sp>
      <p:pic>
        <p:nvPicPr>
          <p:cNvPr id="6" name="Picture 5" descr="Team Salaries (stl vs chn).JPG"/>
          <p:cNvPicPr>
            <a:picLocks noChangeAspect="1"/>
          </p:cNvPicPr>
          <p:nvPr/>
        </p:nvPicPr>
        <p:blipFill>
          <a:blip r:embed="rId3"/>
          <a:stretch>
            <a:fillRect/>
          </a:stretch>
        </p:blipFill>
        <p:spPr>
          <a:xfrm>
            <a:off x="762000" y="1600200"/>
            <a:ext cx="7567603" cy="4605337"/>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Data Manipulation &amp; Analysis Tools (pay)</a:t>
            </a: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6" name="Content Placeholder 2"/>
          <p:cNvSpPr>
            <a:spLocks noGrp="1"/>
          </p:cNvSpPr>
          <p:nvPr>
            <p:ph idx="1"/>
          </p:nvPr>
        </p:nvSpPr>
        <p:spPr>
          <a:xfrm>
            <a:off x="457200" y="2133600"/>
            <a:ext cx="8229600" cy="4175760"/>
          </a:xfrm>
        </p:spPr>
        <p:txBody>
          <a:bodyPr/>
          <a:lstStyle/>
          <a:p>
            <a:r>
              <a:rPr lang="en-US" dirty="0" smtClean="0"/>
              <a:t>Microsoft Office</a:t>
            </a:r>
          </a:p>
          <a:p>
            <a:pPr lvl="1"/>
            <a:r>
              <a:rPr lang="en-US" dirty="0" smtClean="0"/>
              <a:t>Excel (spreadsheet)</a:t>
            </a:r>
          </a:p>
          <a:p>
            <a:pPr lvl="1"/>
            <a:r>
              <a:rPr lang="en-US" dirty="0" smtClean="0"/>
              <a:t>Access (database)</a:t>
            </a:r>
          </a:p>
          <a:p>
            <a:r>
              <a:rPr lang="en-US" dirty="0" smtClean="0"/>
              <a:t>SPSS, SAS (statistical analysis software)</a:t>
            </a:r>
          </a:p>
          <a:p>
            <a:r>
              <a:rPr lang="en-US" dirty="0" smtClean="0"/>
              <a:t>Oracle (database)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Excel &amp; Access</a:t>
            </a:r>
            <a:endParaRPr lang="en-US" dirty="0"/>
          </a:p>
        </p:txBody>
      </p:sp>
      <p:sp>
        <p:nvSpPr>
          <p:cNvPr id="3" name="Content Placeholder 2"/>
          <p:cNvSpPr>
            <a:spLocks noGrp="1"/>
          </p:cNvSpPr>
          <p:nvPr>
            <p:ph idx="1"/>
          </p:nvPr>
        </p:nvSpPr>
        <p:spPr>
          <a:xfrm>
            <a:off x="457200" y="2057400"/>
            <a:ext cx="8229600" cy="4251960"/>
          </a:xfrm>
        </p:spPr>
        <p:txBody>
          <a:bodyPr/>
          <a:lstStyle/>
          <a:p>
            <a:r>
              <a:rPr lang="en-US" dirty="0" smtClean="0"/>
              <a:t>Familiar</a:t>
            </a:r>
          </a:p>
          <a:p>
            <a:r>
              <a:rPr lang="en-US" dirty="0" smtClean="0"/>
              <a:t>Established applications</a:t>
            </a:r>
          </a:p>
          <a:p>
            <a:r>
              <a:rPr lang="en-US" dirty="0" smtClean="0"/>
              <a:t>Reference materials</a:t>
            </a:r>
          </a:p>
          <a:p>
            <a:r>
              <a:rPr lang="en-US" dirty="0" smtClean="0"/>
              <a:t>User generated files</a:t>
            </a:r>
          </a:p>
          <a:p>
            <a:r>
              <a:rPr lang="en-US" dirty="0" smtClean="0"/>
              <a:t>Cost: $500 (retail – MS Office Professional)</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404360"/>
          </a:xfrm>
        </p:spPr>
        <p:txBody>
          <a:bodyPr>
            <a:normAutofit/>
          </a:bodyPr>
          <a:lstStyle/>
          <a:p>
            <a:pPr algn="ctr">
              <a:buNone/>
            </a:pPr>
            <a:r>
              <a:rPr lang="en-US" sz="3600" dirty="0" smtClean="0">
                <a:latin typeface="Arial" pitchFamily="34" charset="0"/>
                <a:cs typeface="Arial" pitchFamily="34" charset="0"/>
              </a:rPr>
              <a:t>Baseball is like a church, many attend but few understand.</a:t>
            </a:r>
          </a:p>
          <a:p>
            <a:pPr algn="ctr">
              <a:buNone/>
            </a:pPr>
            <a:endParaRPr lang="en-US" sz="3600" dirty="0" smtClean="0">
              <a:latin typeface="Arial" pitchFamily="34" charset="0"/>
              <a:cs typeface="Arial" pitchFamily="34" charset="0"/>
            </a:endParaRPr>
          </a:p>
          <a:p>
            <a:pPr>
              <a:buNone/>
            </a:pPr>
            <a:r>
              <a:rPr lang="en-US" sz="3200" dirty="0" smtClean="0">
                <a:latin typeface="Arial" pitchFamily="34" charset="0"/>
                <a:cs typeface="Arial" pitchFamily="34" charset="0"/>
              </a:rPr>
              <a:t>	Wes Westrum</a:t>
            </a:r>
            <a:endParaRPr lang="en-US" sz="36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dirty="0" smtClean="0"/>
              <a:t>Will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SPSS</a:t>
            </a:r>
            <a:endParaRPr lang="en-US" dirty="0"/>
          </a:p>
        </p:txBody>
      </p:sp>
      <p:sp>
        <p:nvSpPr>
          <p:cNvPr id="3" name="Content Placeholder 2"/>
          <p:cNvSpPr>
            <a:spLocks noGrp="1"/>
          </p:cNvSpPr>
          <p:nvPr>
            <p:ph idx="1"/>
          </p:nvPr>
        </p:nvSpPr>
        <p:spPr>
          <a:xfrm>
            <a:off x="457200" y="2286000"/>
            <a:ext cx="8229600" cy="4023360"/>
          </a:xfrm>
        </p:spPr>
        <p:txBody>
          <a:bodyPr/>
          <a:lstStyle/>
          <a:p>
            <a:r>
              <a:rPr lang="en-US" dirty="0" smtClean="0"/>
              <a:t>GUI based statistical software</a:t>
            </a:r>
          </a:p>
          <a:p>
            <a:r>
              <a:rPr lang="en-US" dirty="0" smtClean="0"/>
              <a:t>Industry leader</a:t>
            </a:r>
          </a:p>
          <a:p>
            <a:r>
              <a:rPr lang="en-US" dirty="0" smtClean="0"/>
              <a:t>http://www.spss.com/</a:t>
            </a:r>
          </a:p>
          <a:p>
            <a:r>
              <a:rPr lang="en-US" dirty="0" smtClean="0"/>
              <a:t>Cost: $639 (Base – Higher Ed, $1699 Commercial)</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Data Manipulation &amp; Analysis Tools (free)</a:t>
            </a:r>
            <a:endParaRPr lang="en-US" dirty="0"/>
          </a:p>
        </p:txBody>
      </p:sp>
      <p:sp>
        <p:nvSpPr>
          <p:cNvPr id="3" name="Content Placeholder 2"/>
          <p:cNvSpPr>
            <a:spLocks noGrp="1"/>
          </p:cNvSpPr>
          <p:nvPr>
            <p:ph idx="1"/>
          </p:nvPr>
        </p:nvSpPr>
        <p:spPr/>
        <p:txBody>
          <a:bodyPr/>
          <a:lstStyle/>
          <a:p>
            <a:r>
              <a:rPr lang="en-US" dirty="0" smtClean="0"/>
              <a:t>Open Office</a:t>
            </a:r>
          </a:p>
          <a:p>
            <a:pPr lvl="1"/>
            <a:r>
              <a:rPr lang="en-US" dirty="0" smtClean="0"/>
              <a:t>Calc (spreadsheet)</a:t>
            </a:r>
          </a:p>
          <a:p>
            <a:pPr lvl="1"/>
            <a:r>
              <a:rPr lang="en-US" dirty="0" smtClean="0"/>
              <a:t>Base (database)</a:t>
            </a:r>
          </a:p>
          <a:p>
            <a:r>
              <a:rPr lang="en-US" dirty="0" smtClean="0"/>
              <a:t>R, Octave, Sage (statistical and mathematical analysis)</a:t>
            </a:r>
          </a:p>
          <a:p>
            <a:r>
              <a:rPr lang="en-US" dirty="0" smtClean="0"/>
              <a:t>MySQL (database)</a:t>
            </a:r>
          </a:p>
          <a:p>
            <a:r>
              <a:rPr lang="en-US" dirty="0" smtClean="0"/>
              <a:t>Perl (programming language)</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Office Calc &amp; Base</a:t>
            </a:r>
            <a:endParaRPr lang="en-US" dirty="0"/>
          </a:p>
        </p:txBody>
      </p:sp>
      <p:sp>
        <p:nvSpPr>
          <p:cNvPr id="3" name="Content Placeholder 2"/>
          <p:cNvSpPr>
            <a:spLocks noGrp="1"/>
          </p:cNvSpPr>
          <p:nvPr>
            <p:ph idx="1"/>
          </p:nvPr>
        </p:nvSpPr>
        <p:spPr>
          <a:xfrm>
            <a:off x="457200" y="1981200"/>
            <a:ext cx="8229600" cy="4328160"/>
          </a:xfrm>
        </p:spPr>
        <p:txBody>
          <a:bodyPr/>
          <a:lstStyle/>
          <a:p>
            <a:r>
              <a:rPr lang="en-US" dirty="0" smtClean="0"/>
              <a:t>OpenOffice.org is a multiplatform and multilingual office suite and an open-source project</a:t>
            </a:r>
          </a:p>
          <a:p>
            <a:r>
              <a:rPr lang="en-US" dirty="0" smtClean="0"/>
              <a:t>Compatible with all other major office suites</a:t>
            </a:r>
          </a:p>
          <a:p>
            <a:r>
              <a:rPr lang="en-US" dirty="0" smtClean="0"/>
              <a:t>The product is free to download, use, and distribute</a:t>
            </a:r>
          </a:p>
          <a:p>
            <a:r>
              <a:rPr lang="en-US" dirty="0" smtClean="0"/>
              <a:t>http://www.openoffice.org/</a:t>
            </a: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Octave &amp; Sage</a:t>
            </a:r>
            <a:endParaRPr lang="en-US" dirty="0"/>
          </a:p>
        </p:txBody>
      </p:sp>
      <p:sp>
        <p:nvSpPr>
          <p:cNvPr id="3" name="Content Placeholder 2"/>
          <p:cNvSpPr>
            <a:spLocks noGrp="1"/>
          </p:cNvSpPr>
          <p:nvPr>
            <p:ph idx="1"/>
          </p:nvPr>
        </p:nvSpPr>
        <p:spPr/>
        <p:txBody>
          <a:bodyPr/>
          <a:lstStyle/>
          <a:p>
            <a:r>
              <a:rPr lang="en-US" dirty="0" smtClean="0"/>
              <a:t>R is a free software environment for statistical computing and graphics</a:t>
            </a:r>
          </a:p>
          <a:p>
            <a:endParaRPr lang="en-US" sz="1600" dirty="0" smtClean="0"/>
          </a:p>
          <a:p>
            <a:r>
              <a:rPr lang="en-US" dirty="0" smtClean="0"/>
              <a:t>GNU Octave is a high-level language, primarily intended for numerical computations</a:t>
            </a:r>
          </a:p>
          <a:p>
            <a:pPr lvl="1"/>
            <a:r>
              <a:rPr lang="en-US" dirty="0" smtClean="0"/>
              <a:t>It is mostly compatible with Matlab</a:t>
            </a:r>
          </a:p>
          <a:p>
            <a:pPr lvl="1"/>
            <a:r>
              <a:rPr lang="en-US" dirty="0" smtClean="0"/>
              <a:t>It is also freely redistributable software</a:t>
            </a:r>
          </a:p>
          <a:p>
            <a:pPr lvl="1"/>
            <a:endParaRPr lang="en-US" sz="1800" dirty="0" smtClean="0"/>
          </a:p>
          <a:p>
            <a:r>
              <a:rPr lang="en-US" dirty="0" smtClean="0"/>
              <a:t>SAGE is a viable free open source alternative to Magma, Maple, Mathematica, and Matlab </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MySQL Database</a:t>
            </a:r>
            <a:endParaRPr lang="en-US" dirty="0"/>
          </a:p>
        </p:txBody>
      </p:sp>
      <p:sp>
        <p:nvSpPr>
          <p:cNvPr id="3" name="Content Placeholder 2"/>
          <p:cNvSpPr>
            <a:spLocks noGrp="1"/>
          </p:cNvSpPr>
          <p:nvPr>
            <p:ph idx="1"/>
          </p:nvPr>
        </p:nvSpPr>
        <p:spPr/>
        <p:txBody>
          <a:bodyPr/>
          <a:lstStyle/>
          <a:p>
            <a:r>
              <a:rPr lang="en-US" dirty="0" smtClean="0"/>
              <a:t>The world's most popular open source database (free for personal use)</a:t>
            </a:r>
          </a:p>
          <a:p>
            <a:r>
              <a:rPr lang="en-US" dirty="0" smtClean="0"/>
              <a:t>http://www.mysql.com/</a:t>
            </a:r>
          </a:p>
          <a:p>
            <a:r>
              <a:rPr lang="en-US" dirty="0" smtClean="0"/>
              <a:t>Learning MySQL by Seyed Tahaghoghi &amp; Hugh Williams</a:t>
            </a:r>
          </a:p>
          <a:p>
            <a:endParaRPr lang="en-US" dirty="0" smtClean="0"/>
          </a:p>
          <a:p>
            <a:endParaRPr lang="en-US" dirty="0"/>
          </a:p>
        </p:txBody>
      </p:sp>
      <p:pic>
        <p:nvPicPr>
          <p:cNvPr id="4" name="Picture 3" descr="0596008643_cat.gif"/>
          <p:cNvPicPr>
            <a:picLocks noChangeAspect="1"/>
          </p:cNvPicPr>
          <p:nvPr/>
        </p:nvPicPr>
        <p:blipFill>
          <a:blip r:embed="rId3"/>
          <a:stretch>
            <a:fillRect/>
          </a:stretch>
        </p:blipFill>
        <p:spPr>
          <a:xfrm>
            <a:off x="4724400" y="3810000"/>
            <a:ext cx="1714500" cy="2247900"/>
          </a:xfrm>
          <a:prstGeom prst="rect">
            <a:avLst/>
          </a:prstGeom>
        </p:spPr>
      </p:pic>
      <p:sp>
        <p:nvSpPr>
          <p:cNvPr id="5" name="Footer Placeholder 4"/>
          <p:cNvSpPr>
            <a:spLocks noGrp="1"/>
          </p:cNvSpPr>
          <p:nvPr>
            <p:ph type="ftr" sz="quarter" idx="11"/>
          </p:nvPr>
        </p:nvSpPr>
        <p:spPr/>
        <p:txBody>
          <a:bodyPr/>
          <a:lstStyle/>
          <a:p>
            <a:r>
              <a:rPr lang="en-US" dirty="0" smtClean="0"/>
              <a:t>http://www.oreilly.com/</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PERL Language</a:t>
            </a:r>
            <a:endParaRPr lang="en-US" dirty="0"/>
          </a:p>
        </p:txBody>
      </p:sp>
      <p:sp>
        <p:nvSpPr>
          <p:cNvPr id="3" name="Content Placeholder 2"/>
          <p:cNvSpPr>
            <a:spLocks noGrp="1"/>
          </p:cNvSpPr>
          <p:nvPr>
            <p:ph idx="1"/>
          </p:nvPr>
        </p:nvSpPr>
        <p:spPr/>
        <p:txBody>
          <a:bodyPr/>
          <a:lstStyle/>
          <a:p>
            <a:r>
              <a:rPr lang="en-US" dirty="0" smtClean="0"/>
              <a:t>Programming PERL by Larry Wall, Tom Christiansen &amp; Jon Orwant </a:t>
            </a:r>
          </a:p>
          <a:p>
            <a:endParaRPr lang="en-US" dirty="0" smtClean="0"/>
          </a:p>
          <a:p>
            <a:endParaRPr lang="en-US" dirty="0"/>
          </a:p>
        </p:txBody>
      </p:sp>
      <p:pic>
        <p:nvPicPr>
          <p:cNvPr id="5" name="Picture 4" descr="0596000278_cat.gif"/>
          <p:cNvPicPr>
            <a:picLocks noChangeAspect="1"/>
          </p:cNvPicPr>
          <p:nvPr/>
        </p:nvPicPr>
        <p:blipFill>
          <a:blip r:embed="rId3"/>
          <a:stretch>
            <a:fillRect/>
          </a:stretch>
        </p:blipFill>
        <p:spPr>
          <a:xfrm>
            <a:off x="3657600" y="3276600"/>
            <a:ext cx="1714500" cy="2247900"/>
          </a:xfrm>
          <a:prstGeom prst="rect">
            <a:avLst/>
          </a:prstGeom>
        </p:spPr>
      </p:pic>
      <p:sp>
        <p:nvSpPr>
          <p:cNvPr id="6" name="Footer Placeholder 5"/>
          <p:cNvSpPr>
            <a:spLocks noGrp="1"/>
          </p:cNvSpPr>
          <p:nvPr>
            <p:ph type="ftr" sz="quarter" idx="11"/>
          </p:nvPr>
        </p:nvSpPr>
        <p:spPr/>
        <p:txBody>
          <a:bodyPr/>
          <a:lstStyle/>
          <a:p>
            <a:r>
              <a:rPr lang="en-US" dirty="0" smtClean="0"/>
              <a:t>http://www.oreilly.com/</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 Career Winning</a:t>
            </a:r>
            <a:endParaRPr lang="en-US" dirty="0"/>
          </a:p>
        </p:txBody>
      </p:sp>
      <p:sp>
        <p:nvSpPr>
          <p:cNvPr id="3" name="Content Placeholder 2"/>
          <p:cNvSpPr>
            <a:spLocks noGrp="1"/>
          </p:cNvSpPr>
          <p:nvPr>
            <p:ph idx="1"/>
          </p:nvPr>
        </p:nvSpPr>
        <p:spPr>
          <a:xfrm>
            <a:off x="457200" y="2209800"/>
            <a:ext cx="8229600" cy="4099560"/>
          </a:xfrm>
        </p:spPr>
        <p:txBody>
          <a:bodyPr/>
          <a:lstStyle/>
          <a:p>
            <a:r>
              <a:rPr lang="en-US" dirty="0" smtClean="0"/>
              <a:t>Which MLB manager has the most career wins?</a:t>
            </a:r>
          </a:p>
          <a:p>
            <a:endParaRPr lang="en-US" dirty="0" smtClean="0"/>
          </a:p>
          <a:p>
            <a:r>
              <a:rPr lang="en-US" dirty="0" smtClean="0"/>
              <a:t>We’ll use the Lahman database on MySQL</a:t>
            </a:r>
            <a:endParaRPr lang="en-US" dirty="0"/>
          </a:p>
        </p:txBody>
      </p:sp>
      <p:sp>
        <p:nvSpPr>
          <p:cNvPr id="4" name="Footer Placeholder 3"/>
          <p:cNvSpPr>
            <a:spLocks noGrp="1"/>
          </p:cNvSpPr>
          <p:nvPr>
            <p:ph type="ftr" sz="quarter" idx="11"/>
          </p:nvPr>
        </p:nvSpPr>
        <p:spPr/>
        <p:txBody>
          <a:bodyPr/>
          <a:lstStyle/>
          <a:p>
            <a:r>
              <a:rPr lang="en-US" dirty="0" smtClean="0"/>
              <a:t>Lehman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Salary Analysis - revisited</a:t>
            </a:r>
            <a:endParaRPr lang="en-US" dirty="0"/>
          </a:p>
        </p:txBody>
      </p:sp>
      <p:sp>
        <p:nvSpPr>
          <p:cNvPr id="3" name="Content Placeholder 2"/>
          <p:cNvSpPr>
            <a:spLocks noGrp="1"/>
          </p:cNvSpPr>
          <p:nvPr>
            <p:ph idx="1"/>
          </p:nvPr>
        </p:nvSpPr>
        <p:spPr>
          <a:xfrm>
            <a:off x="457200" y="2209800"/>
            <a:ext cx="8229600" cy="4099560"/>
          </a:xfrm>
        </p:spPr>
        <p:txBody>
          <a:bodyPr/>
          <a:lstStyle/>
          <a:p>
            <a:r>
              <a:rPr lang="en-US" dirty="0" smtClean="0"/>
              <a:t>Let’s redo the team salary analysis to show the steps in developing the chart</a:t>
            </a:r>
          </a:p>
          <a:p>
            <a:endParaRPr lang="en-US" dirty="0" smtClean="0"/>
          </a:p>
          <a:p>
            <a:r>
              <a:rPr lang="en-US" dirty="0" smtClean="0"/>
              <a:t>We’ll add Houston to the mix, just to add additional interest</a:t>
            </a:r>
            <a:endParaRPr lang="en-US" dirty="0"/>
          </a:p>
        </p:txBody>
      </p:sp>
      <p:sp>
        <p:nvSpPr>
          <p:cNvPr id="4" name="Footer Placeholder 3"/>
          <p:cNvSpPr>
            <a:spLocks noGrp="1"/>
          </p:cNvSpPr>
          <p:nvPr>
            <p:ph type="ftr" sz="quarter" idx="11"/>
          </p:nvPr>
        </p:nvSpPr>
        <p:spPr/>
        <p:txBody>
          <a:bodyPr/>
          <a:lstStyle/>
          <a:p>
            <a:r>
              <a:rPr lang="en-US" dirty="0" smtClean="0"/>
              <a:t>Lehman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Retrosheet Download and Processing</a:t>
            </a:r>
            <a:endParaRPr lang="en-US" dirty="0"/>
          </a:p>
        </p:txBody>
      </p:sp>
      <p:sp>
        <p:nvSpPr>
          <p:cNvPr id="3" name="Content Placeholder 2"/>
          <p:cNvSpPr>
            <a:spLocks noGrp="1"/>
          </p:cNvSpPr>
          <p:nvPr>
            <p:ph idx="1"/>
          </p:nvPr>
        </p:nvSpPr>
        <p:spPr/>
        <p:txBody>
          <a:bodyPr/>
          <a:lstStyle/>
          <a:p>
            <a:r>
              <a:rPr lang="en-US" dirty="0" smtClean="0"/>
              <a:t>Let’s download a file from Retrosheet and process it.</a:t>
            </a:r>
          </a:p>
          <a:p>
            <a:pPr lvl="1"/>
            <a:endParaRPr lang="en-US" sz="900" dirty="0" smtClean="0"/>
          </a:p>
          <a:p>
            <a:pPr lvl="1"/>
            <a:r>
              <a:rPr lang="en-US" dirty="0" smtClean="0"/>
              <a:t>Download</a:t>
            </a:r>
          </a:p>
          <a:p>
            <a:pPr lvl="1"/>
            <a:endParaRPr lang="en-US" sz="900" dirty="0" smtClean="0"/>
          </a:p>
          <a:p>
            <a:pPr lvl="1"/>
            <a:r>
              <a:rPr lang="en-US" dirty="0" err="1" smtClean="0"/>
              <a:t>Bevent</a:t>
            </a:r>
            <a:r>
              <a:rPr lang="en-US" dirty="0" smtClean="0"/>
              <a:t> processing</a:t>
            </a:r>
          </a:p>
          <a:p>
            <a:pPr lvl="1"/>
            <a:endParaRPr lang="en-US" sz="900" dirty="0" smtClean="0"/>
          </a:p>
          <a:p>
            <a:pPr lvl="1"/>
            <a:r>
              <a:rPr lang="en-US" dirty="0" smtClean="0"/>
              <a:t>Opening in a spreadsheet</a:t>
            </a:r>
          </a:p>
          <a:p>
            <a:pPr lvl="1"/>
            <a:endParaRPr lang="en-US" sz="900" dirty="0" smtClean="0"/>
          </a:p>
          <a:p>
            <a:pPr lvl="1"/>
            <a:r>
              <a:rPr lang="en-US" dirty="0" smtClean="0"/>
              <a:t>Loading into MySQL</a:t>
            </a:r>
            <a:endParaRPr lang="en-US" dirty="0"/>
          </a:p>
        </p:txBody>
      </p:sp>
      <p:sp>
        <p:nvSpPr>
          <p:cNvPr id="4" name="Footer Placeholder 3"/>
          <p:cNvSpPr>
            <a:spLocks noGrp="1"/>
          </p:cNvSpPr>
          <p:nvPr>
            <p:ph type="ftr" sz="quarter" idx="11"/>
          </p:nvPr>
        </p:nvSpPr>
        <p:spPr/>
        <p:txBody>
          <a:bodyPr/>
          <a:lstStyle/>
          <a:p>
            <a:r>
              <a:rPr lang="en-US" smtClean="0"/>
              <a:t>Retrosheet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Play Analysis</a:t>
            </a:r>
            <a:endParaRPr lang="en-US" dirty="0"/>
          </a:p>
        </p:txBody>
      </p:sp>
      <p:sp>
        <p:nvSpPr>
          <p:cNvPr id="3" name="Content Placeholder 2"/>
          <p:cNvSpPr>
            <a:spLocks noGrp="1"/>
          </p:cNvSpPr>
          <p:nvPr>
            <p:ph idx="1"/>
          </p:nvPr>
        </p:nvSpPr>
        <p:spPr/>
        <p:txBody>
          <a:bodyPr/>
          <a:lstStyle/>
          <a:p>
            <a:r>
              <a:rPr lang="en-US" dirty="0" smtClean="0"/>
              <a:t>Which MLB batter hit into the most double plays in 2007?</a:t>
            </a:r>
          </a:p>
          <a:p>
            <a:endParaRPr lang="en-US" dirty="0" smtClean="0"/>
          </a:p>
          <a:p>
            <a:r>
              <a:rPr lang="en-US" dirty="0" smtClean="0"/>
              <a:t>We’ll use Retrosheet data, again on MySQL</a:t>
            </a:r>
            <a:endParaRPr lang="en-US" dirty="0"/>
          </a:p>
        </p:txBody>
      </p:sp>
      <p:sp>
        <p:nvSpPr>
          <p:cNvPr id="4" name="Footer Placeholder 3"/>
          <p:cNvSpPr>
            <a:spLocks noGrp="1"/>
          </p:cNvSpPr>
          <p:nvPr>
            <p:ph type="ftr" sz="quarter" idx="11"/>
          </p:nvPr>
        </p:nvSpPr>
        <p:spPr/>
        <p:txBody>
          <a:bodyPr/>
          <a:lstStyle/>
          <a:p>
            <a:r>
              <a:rPr lang="en-US" dirty="0" smtClean="0"/>
              <a:t>Retrosheet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Outline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Data use example</a:t>
            </a:r>
          </a:p>
          <a:p>
            <a:endParaRPr lang="en-US" sz="1000" dirty="0" smtClean="0"/>
          </a:p>
          <a:p>
            <a:r>
              <a:rPr lang="en-US" dirty="0" smtClean="0"/>
              <a:t>Sabermetrics </a:t>
            </a:r>
          </a:p>
          <a:p>
            <a:endParaRPr lang="en-US" sz="1000" dirty="0" smtClean="0"/>
          </a:p>
          <a:p>
            <a:r>
              <a:rPr lang="en-US" dirty="0" smtClean="0"/>
              <a:t>Data sources </a:t>
            </a:r>
          </a:p>
          <a:p>
            <a:endParaRPr lang="en-US" sz="1000" dirty="0" smtClean="0"/>
          </a:p>
          <a:p>
            <a:r>
              <a:rPr lang="en-US" dirty="0" smtClean="0"/>
              <a:t>Tools </a:t>
            </a:r>
          </a:p>
          <a:p>
            <a:endParaRPr lang="en-US" sz="1000" dirty="0" smtClean="0"/>
          </a:p>
          <a:p>
            <a:r>
              <a:rPr lang="en-US" dirty="0" smtClean="0"/>
              <a:t>Resources </a:t>
            </a:r>
          </a:p>
          <a:p>
            <a:endParaRPr lang="en-US" sz="1000" dirty="0" smtClean="0"/>
          </a:p>
          <a:p>
            <a:r>
              <a:rPr lang="en-US" dirty="0" smtClean="0"/>
              <a:t>Further analysis examples</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Intentional Walk Analysis</a:t>
            </a:r>
            <a:endParaRPr lang="en-US" dirty="0"/>
          </a:p>
        </p:txBody>
      </p:sp>
      <p:sp>
        <p:nvSpPr>
          <p:cNvPr id="3" name="Content Placeholder 2"/>
          <p:cNvSpPr>
            <a:spLocks noGrp="1"/>
          </p:cNvSpPr>
          <p:nvPr>
            <p:ph idx="1"/>
          </p:nvPr>
        </p:nvSpPr>
        <p:spPr/>
        <p:txBody>
          <a:bodyPr/>
          <a:lstStyle/>
          <a:p>
            <a:r>
              <a:rPr lang="en-US" dirty="0" smtClean="0"/>
              <a:t>The goal, in baseball, is to score more runs than your opponent</a:t>
            </a:r>
          </a:p>
          <a:p>
            <a:r>
              <a:rPr lang="en-US" dirty="0" smtClean="0"/>
              <a:t>You score runs by putting runners on base</a:t>
            </a:r>
          </a:p>
          <a:p>
            <a:r>
              <a:rPr lang="en-US" dirty="0" smtClean="0"/>
              <a:t>Therefore it seems counter-intuitive for the defense to put a runner on base</a:t>
            </a:r>
          </a:p>
          <a:p>
            <a:r>
              <a:rPr lang="en-US" dirty="0" smtClean="0"/>
              <a:t>Reasons for an intentional walk</a:t>
            </a:r>
          </a:p>
          <a:p>
            <a:pPr lvl="1"/>
            <a:r>
              <a:rPr lang="en-US" dirty="0" smtClean="0"/>
              <a:t>Avoid a dangerous hitter</a:t>
            </a:r>
          </a:p>
          <a:p>
            <a:pPr lvl="1"/>
            <a:r>
              <a:rPr lang="en-US" dirty="0" smtClean="0"/>
              <a:t>Set up a double play situation</a:t>
            </a:r>
          </a:p>
        </p:txBody>
      </p:sp>
      <p:sp>
        <p:nvSpPr>
          <p:cNvPr id="4" name="Footer Placeholder 3"/>
          <p:cNvSpPr>
            <a:spLocks noGrp="1"/>
          </p:cNvSpPr>
          <p:nvPr>
            <p:ph type="ftr" sz="quarter" idx="11"/>
          </p:nvPr>
        </p:nvSpPr>
        <p:spPr/>
        <p:txBody>
          <a:bodyPr/>
          <a:lstStyle/>
          <a:p>
            <a:r>
              <a:rPr lang="en-US" dirty="0" smtClean="0"/>
              <a:t>Retrosheet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Intentional Walk Analysis</a:t>
            </a:r>
            <a:endParaRPr lang="en-US" dirty="0"/>
          </a:p>
        </p:txBody>
      </p:sp>
      <p:sp>
        <p:nvSpPr>
          <p:cNvPr id="3" name="Content Placeholder 2"/>
          <p:cNvSpPr>
            <a:spLocks noGrp="1"/>
          </p:cNvSpPr>
          <p:nvPr>
            <p:ph idx="1"/>
          </p:nvPr>
        </p:nvSpPr>
        <p:spPr>
          <a:xfrm>
            <a:off x="457200" y="1371600"/>
            <a:ext cx="8229600" cy="4937760"/>
          </a:xfrm>
        </p:spPr>
        <p:txBody>
          <a:bodyPr>
            <a:normAutofit/>
          </a:bodyPr>
          <a:lstStyle/>
          <a:p>
            <a:r>
              <a:rPr lang="en-US" dirty="0" smtClean="0"/>
              <a:t>In 2006 NL play, 37.6% of IWs were followed by  a run scored</a:t>
            </a:r>
          </a:p>
          <a:p>
            <a:endParaRPr lang="en-US" sz="800" dirty="0" smtClean="0"/>
          </a:p>
          <a:p>
            <a:r>
              <a:rPr lang="en-US" dirty="0" smtClean="0"/>
              <a:t>An average NL batter had a .272 BA (&gt;149 AB)</a:t>
            </a:r>
          </a:p>
          <a:p>
            <a:endParaRPr lang="en-US" sz="800" dirty="0" smtClean="0"/>
          </a:p>
          <a:p>
            <a:r>
              <a:rPr lang="en-US" dirty="0" smtClean="0"/>
              <a:t>The best batter had a .344 BA</a:t>
            </a:r>
          </a:p>
          <a:p>
            <a:endParaRPr lang="en-US" sz="800" dirty="0" smtClean="0"/>
          </a:p>
          <a:p>
            <a:r>
              <a:rPr lang="en-US" dirty="0" smtClean="0"/>
              <a:t>A hit resulted in a run 53.2%</a:t>
            </a:r>
            <a:endParaRPr lang="en-US" sz="800" dirty="0" smtClean="0"/>
          </a:p>
          <a:p>
            <a:endParaRPr lang="en-US" sz="800" dirty="0" smtClean="0"/>
          </a:p>
          <a:p>
            <a:r>
              <a:rPr lang="en-US" dirty="0" smtClean="0"/>
              <a:t>Advantage = P(hit) * P(run)</a:t>
            </a:r>
          </a:p>
          <a:p>
            <a:pPr lvl="1"/>
            <a:r>
              <a:rPr lang="en-US" dirty="0" smtClean="0"/>
              <a:t>Average hitter = (.272)*(.532) = 0.145</a:t>
            </a:r>
          </a:p>
          <a:p>
            <a:pPr lvl="1"/>
            <a:r>
              <a:rPr lang="en-US" dirty="0" smtClean="0"/>
              <a:t>Best hitter = (.344)*(.532) = .183</a:t>
            </a:r>
          </a:p>
          <a:p>
            <a:pPr lvl="1"/>
            <a:r>
              <a:rPr lang="en-US" dirty="0" smtClean="0"/>
              <a:t>Intentional walk = (1.000)*(.376) = 0.376</a:t>
            </a:r>
            <a:endParaRPr lang="en-US" dirty="0"/>
          </a:p>
        </p:txBody>
      </p:sp>
      <p:sp>
        <p:nvSpPr>
          <p:cNvPr id="4" name="Footer Placeholder 3"/>
          <p:cNvSpPr>
            <a:spLocks noGrp="1"/>
          </p:cNvSpPr>
          <p:nvPr>
            <p:ph type="ftr" sz="quarter" idx="11"/>
          </p:nvPr>
        </p:nvSpPr>
        <p:spPr/>
        <p:txBody>
          <a:bodyPr/>
          <a:lstStyle/>
          <a:p>
            <a:r>
              <a:rPr lang="en-US" dirty="0" smtClean="0"/>
              <a:t>Retrosheet &amp; Lahman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Further Reading</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Baseball Hacks by Joseph Alder</a:t>
            </a:r>
          </a:p>
          <a:p>
            <a:pPr>
              <a:buNone/>
            </a:pPr>
            <a:endParaRPr lang="en-US" dirty="0"/>
          </a:p>
        </p:txBody>
      </p:sp>
      <p:pic>
        <p:nvPicPr>
          <p:cNvPr id="4" name="Picture 3" descr="0596009429_cat.gif"/>
          <p:cNvPicPr>
            <a:picLocks noChangeAspect="1"/>
          </p:cNvPicPr>
          <p:nvPr/>
        </p:nvPicPr>
        <p:blipFill>
          <a:blip r:embed="rId3"/>
          <a:stretch>
            <a:fillRect/>
          </a:stretch>
        </p:blipFill>
        <p:spPr>
          <a:xfrm>
            <a:off x="6019800" y="1905000"/>
            <a:ext cx="2387600" cy="3581400"/>
          </a:xfrm>
          <a:prstGeom prst="rect">
            <a:avLst/>
          </a:prstGeom>
        </p:spPr>
      </p:pic>
      <p:sp>
        <p:nvSpPr>
          <p:cNvPr id="5" name="Footer Placeholder 4"/>
          <p:cNvSpPr>
            <a:spLocks noGrp="1"/>
          </p:cNvSpPr>
          <p:nvPr>
            <p:ph type="ftr" sz="quarter" idx="11"/>
          </p:nvPr>
        </p:nvSpPr>
        <p:spPr/>
        <p:txBody>
          <a:bodyPr/>
          <a:lstStyle/>
          <a:p>
            <a:r>
              <a:rPr lang="en-US" dirty="0" smtClean="0"/>
              <a:t>http://www.oreilly.com/</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Data use example</a:t>
            </a:r>
          </a:p>
          <a:p>
            <a:endParaRPr lang="en-US" sz="1000" dirty="0" smtClean="0"/>
          </a:p>
          <a:p>
            <a:r>
              <a:rPr lang="en-US" dirty="0" smtClean="0"/>
              <a:t>Sabermetrics </a:t>
            </a:r>
          </a:p>
          <a:p>
            <a:endParaRPr lang="en-US" sz="1000" dirty="0" smtClean="0"/>
          </a:p>
          <a:p>
            <a:r>
              <a:rPr lang="en-US" dirty="0" smtClean="0"/>
              <a:t>Data sources </a:t>
            </a:r>
          </a:p>
          <a:p>
            <a:endParaRPr lang="en-US" sz="1000" dirty="0" smtClean="0"/>
          </a:p>
          <a:p>
            <a:r>
              <a:rPr lang="en-US" dirty="0" smtClean="0"/>
              <a:t>Tools </a:t>
            </a:r>
          </a:p>
          <a:p>
            <a:endParaRPr lang="en-US" sz="1000" dirty="0" smtClean="0"/>
          </a:p>
          <a:p>
            <a:r>
              <a:rPr lang="en-US" dirty="0" smtClean="0"/>
              <a:t>Resources </a:t>
            </a:r>
          </a:p>
          <a:p>
            <a:endParaRPr lang="en-US" sz="1000" dirty="0" smtClean="0"/>
          </a:p>
          <a:p>
            <a:r>
              <a:rPr lang="en-US" dirty="0" smtClean="0"/>
              <a:t>Further analysis examples</a:t>
            </a:r>
          </a:p>
          <a:p>
            <a:pPr>
              <a:buNone/>
            </a:pP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You know how to pitch God?</a:t>
            </a:r>
          </a:p>
          <a:p>
            <a:pPr>
              <a:buNone/>
            </a:pPr>
            <a:r>
              <a:rPr lang="en-US" dirty="0" smtClean="0"/>
              <a:t>Hard stuff inside, then down and away, and if you get it there you’ll get Him out. Even though He’ll know it’s coming. Or at least they say He knows.</a:t>
            </a:r>
          </a:p>
          <a:p>
            <a:pPr>
              <a:buNone/>
            </a:pPr>
            <a:endParaRPr lang="en-US" dirty="0" smtClean="0"/>
          </a:p>
          <a:p>
            <a:pPr>
              <a:buNone/>
            </a:pPr>
            <a:r>
              <a:rPr lang="en-US" dirty="0" smtClean="0"/>
              <a:t>	Jim Lefebvre</a:t>
            </a:r>
          </a:p>
        </p:txBody>
      </p:sp>
      <p:sp>
        <p:nvSpPr>
          <p:cNvPr id="4" name="Footer Placeholder 3"/>
          <p:cNvSpPr>
            <a:spLocks noGrp="1"/>
          </p:cNvSpPr>
          <p:nvPr>
            <p:ph type="ftr" sz="quarter" idx="11"/>
          </p:nvPr>
        </p:nvSpPr>
        <p:spPr/>
        <p:txBody>
          <a:bodyPr/>
          <a:lstStyle/>
          <a:p>
            <a:r>
              <a:rPr lang="en-US" dirty="0" smtClean="0"/>
              <a:t>Will</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Will, George (1990), Men at Work the Craft of Baseball, New York, Macmillan Publishing Company</a:t>
            </a:r>
          </a:p>
          <a:p>
            <a:pPr>
              <a:buNone/>
            </a:pPr>
            <a:r>
              <a:rPr lang="en-US" dirty="0" smtClean="0"/>
              <a:t>Bill James Article, http://en.wikipedia.org/wiki/Bill_James</a:t>
            </a:r>
          </a:p>
          <a:p>
            <a:pPr>
              <a:buNone/>
            </a:pPr>
            <a:r>
              <a:rPr lang="en-US" dirty="0" smtClean="0"/>
              <a:t>My Web Site, http://mercury.webster.edu/aleshunas</a:t>
            </a: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Geek Warning</a:t>
            </a:r>
            <a:endParaRPr lang="en-US" dirty="0">
              <a:latin typeface="Arial" pitchFamily="34" charset="0"/>
              <a:cs typeface="Arial" pitchFamily="34" charset="0"/>
            </a:endParaRPr>
          </a:p>
        </p:txBody>
      </p:sp>
      <p:sp>
        <p:nvSpPr>
          <p:cNvPr id="5" name="Content Placeholder 4"/>
          <p:cNvSpPr>
            <a:spLocks noGrp="1"/>
          </p:cNvSpPr>
          <p:nvPr>
            <p:ph idx="1"/>
          </p:nvPr>
        </p:nvSpPr>
        <p:spPr>
          <a:xfrm>
            <a:off x="457200" y="1600200"/>
            <a:ext cx="3886200" cy="4709160"/>
          </a:xfrm>
        </p:spPr>
        <p:txBody>
          <a:bodyPr>
            <a:normAutofit lnSpcReduction="10000"/>
          </a:bodyPr>
          <a:lstStyle/>
          <a:p>
            <a:r>
              <a:rPr lang="en-US" dirty="0" smtClean="0"/>
              <a:t>This presentation is for folks who want to get data, crunch data and analyze data.</a:t>
            </a:r>
          </a:p>
          <a:p>
            <a:endParaRPr lang="en-US" dirty="0" smtClean="0"/>
          </a:p>
          <a:p>
            <a:r>
              <a:rPr lang="en-US" dirty="0" smtClean="0"/>
              <a:t>If you want to view the highlights, please watch SportsCenter on ESPN.</a:t>
            </a:r>
            <a:endParaRPr lang="en-US" dirty="0"/>
          </a:p>
        </p:txBody>
      </p:sp>
      <p:pic>
        <p:nvPicPr>
          <p:cNvPr id="6" name="Content Placeholder 3" descr="3.jpg"/>
          <p:cNvPicPr>
            <a:picLocks noChangeAspect="1"/>
          </p:cNvPicPr>
          <p:nvPr/>
        </p:nvPicPr>
        <p:blipFill>
          <a:blip r:embed="rId3"/>
          <a:stretch>
            <a:fillRect/>
          </a:stretch>
        </p:blipFill>
        <p:spPr>
          <a:xfrm>
            <a:off x="4724400" y="1600200"/>
            <a:ext cx="4237673" cy="4708525"/>
          </a:xfrm>
          <a:prstGeom prst="rect">
            <a:avLst/>
          </a:prstGeom>
        </p:spPr>
      </p:pic>
      <p:sp>
        <p:nvSpPr>
          <p:cNvPr id="7" name="Footer Placeholder 6"/>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Relax	</a:t>
            </a:r>
            <a:endParaRPr lang="en-US" dirty="0"/>
          </a:p>
        </p:txBody>
      </p:sp>
      <p:sp>
        <p:nvSpPr>
          <p:cNvPr id="3" name="Content Placeholder 2"/>
          <p:cNvSpPr>
            <a:spLocks noGrp="1"/>
          </p:cNvSpPr>
          <p:nvPr>
            <p:ph idx="1"/>
          </p:nvPr>
        </p:nvSpPr>
        <p:spPr>
          <a:xfrm>
            <a:off x="457200" y="2057400"/>
            <a:ext cx="8229600" cy="4251960"/>
          </a:xfrm>
        </p:spPr>
        <p:txBody>
          <a:bodyPr/>
          <a:lstStyle/>
          <a:p>
            <a:pPr>
              <a:buNone/>
            </a:pPr>
            <a:r>
              <a:rPr lang="en-US" dirty="0" smtClean="0"/>
              <a:t>The presentation PowerPoint slides and all of the presentation references can be found at:</a:t>
            </a:r>
          </a:p>
          <a:p>
            <a:endParaRPr lang="en-US" dirty="0" smtClean="0"/>
          </a:p>
          <a:p>
            <a:endParaRPr lang="en-US" dirty="0" smtClean="0"/>
          </a:p>
          <a:p>
            <a:pPr algn="ctr">
              <a:buNone/>
            </a:pPr>
            <a:r>
              <a:rPr lang="en-US" dirty="0" smtClean="0"/>
              <a:t>http://mercury.webster.edu/aleshunas</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Batters vs. Pitchers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3600" dirty="0" smtClean="0"/>
              <a:t>It’s been going on in baseball for 100 years. When pitchers make quality pitches, batters do not make good contact.</a:t>
            </a:r>
          </a:p>
          <a:p>
            <a:pPr>
              <a:buNone/>
            </a:pPr>
            <a:endParaRPr lang="en-US" sz="3600" dirty="0" smtClean="0"/>
          </a:p>
          <a:p>
            <a:pPr>
              <a:buNone/>
            </a:pPr>
            <a:r>
              <a:rPr lang="en-US" sz="3600" dirty="0" smtClean="0"/>
              <a:t>Tony La Russa</a:t>
            </a:r>
          </a:p>
          <a:p>
            <a:pPr>
              <a:buNone/>
            </a:pPr>
            <a:endParaRPr lang="en-US" sz="3600" dirty="0"/>
          </a:p>
        </p:txBody>
      </p:sp>
      <p:sp>
        <p:nvSpPr>
          <p:cNvPr id="4" name="Footer Placeholder 3"/>
          <p:cNvSpPr>
            <a:spLocks noGrp="1"/>
          </p:cNvSpPr>
          <p:nvPr>
            <p:ph type="ftr" sz="quarter" idx="11"/>
          </p:nvPr>
        </p:nvSpPr>
        <p:spPr/>
        <p:txBody>
          <a:bodyPr/>
          <a:lstStyle/>
          <a:p>
            <a:r>
              <a:rPr lang="en-US" dirty="0" smtClean="0"/>
              <a:t>Will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Batter Analysis</a:t>
            </a:r>
            <a:endParaRPr lang="en-US" dirty="0">
              <a:latin typeface="Arial" pitchFamily="34" charset="0"/>
              <a:cs typeface="Arial" pitchFamily="34" charset="0"/>
            </a:endParaRPr>
          </a:p>
        </p:txBody>
      </p:sp>
      <p:pic>
        <p:nvPicPr>
          <p:cNvPr id="4" name="Content Placeholder 3" descr="Top Batters (19909 - 2007).JPG"/>
          <p:cNvPicPr>
            <a:picLocks noGrp="1" noChangeAspect="1"/>
          </p:cNvPicPr>
          <p:nvPr>
            <p:ph idx="1"/>
          </p:nvPr>
        </p:nvPicPr>
        <p:blipFill>
          <a:blip r:embed="rId3"/>
          <a:stretch>
            <a:fillRect/>
          </a:stretch>
        </p:blipFill>
        <p:spPr>
          <a:xfrm>
            <a:off x="1316814" y="1600200"/>
            <a:ext cx="6510371" cy="4724400"/>
          </a:xfrm>
        </p:spPr>
      </p:pic>
      <p:sp>
        <p:nvSpPr>
          <p:cNvPr id="5" name="Footer Placeholder 4"/>
          <p:cNvSpPr>
            <a:spLocks noGrp="1"/>
          </p:cNvSpPr>
          <p:nvPr>
            <p:ph type="ftr" sz="quarter" idx="11"/>
          </p:nvPr>
        </p:nvSpPr>
        <p:spPr/>
        <p:txBody>
          <a:bodyPr/>
          <a:lstStyle/>
          <a:p>
            <a:r>
              <a:rPr lang="en-US" dirty="0" smtClean="0"/>
              <a:t>Lehman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Pitcher Analysis</a:t>
            </a:r>
            <a:endParaRPr lang="en-US" dirty="0">
              <a:latin typeface="Arial" pitchFamily="34" charset="0"/>
              <a:cs typeface="Arial" pitchFamily="34" charset="0"/>
            </a:endParaRPr>
          </a:p>
        </p:txBody>
      </p:sp>
      <p:pic>
        <p:nvPicPr>
          <p:cNvPr id="4" name="Content Placeholder 3" descr="Top Pitchers (1990 - 2007).JPG"/>
          <p:cNvPicPr>
            <a:picLocks noGrp="1" noChangeAspect="1"/>
          </p:cNvPicPr>
          <p:nvPr>
            <p:ph idx="1"/>
          </p:nvPr>
        </p:nvPicPr>
        <p:blipFill>
          <a:blip r:embed="rId3"/>
          <a:stretch>
            <a:fillRect/>
          </a:stretch>
        </p:blipFill>
        <p:spPr>
          <a:xfrm>
            <a:off x="1002094" y="1600200"/>
            <a:ext cx="7139812" cy="4708525"/>
          </a:xfrm>
        </p:spPr>
      </p:pic>
      <p:sp>
        <p:nvSpPr>
          <p:cNvPr id="5" name="Footer Placeholder 4"/>
          <p:cNvSpPr>
            <a:spLocks noGrp="1"/>
          </p:cNvSpPr>
          <p:nvPr>
            <p:ph type="ftr" sz="quarter" idx="11"/>
          </p:nvPr>
        </p:nvSpPr>
        <p:spPr/>
        <p:txBody>
          <a:bodyPr/>
          <a:lstStyle/>
          <a:p>
            <a:r>
              <a:rPr lang="en-US" dirty="0" smtClean="0"/>
              <a:t>Lehman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Batters vs. Pitchers</a:t>
            </a:r>
            <a:endParaRPr lang="en-US" dirty="0"/>
          </a:p>
        </p:txBody>
      </p:sp>
      <p:pic>
        <p:nvPicPr>
          <p:cNvPr id="4" name="Content Placeholder 3" descr="Top Batters (19909 - 2007).JPG"/>
          <p:cNvPicPr>
            <a:picLocks noGrp="1" noChangeAspect="1"/>
          </p:cNvPicPr>
          <p:nvPr>
            <p:ph idx="1"/>
          </p:nvPr>
        </p:nvPicPr>
        <p:blipFill>
          <a:blip r:embed="rId3"/>
          <a:stretch>
            <a:fillRect/>
          </a:stretch>
        </p:blipFill>
        <p:spPr>
          <a:xfrm>
            <a:off x="152400" y="2209800"/>
            <a:ext cx="4200239" cy="3048000"/>
          </a:xfrm>
        </p:spPr>
      </p:pic>
      <p:pic>
        <p:nvPicPr>
          <p:cNvPr id="5" name="Content Placeholder 3" descr="Top Pitchers (1990 - 2007).JPG"/>
          <p:cNvPicPr>
            <a:picLocks noChangeAspect="1"/>
          </p:cNvPicPr>
          <p:nvPr/>
        </p:nvPicPr>
        <p:blipFill>
          <a:blip r:embed="rId4"/>
          <a:stretch>
            <a:fillRect/>
          </a:stretch>
        </p:blipFill>
        <p:spPr>
          <a:xfrm>
            <a:off x="4422092" y="2209800"/>
            <a:ext cx="4621861" cy="3048000"/>
          </a:xfrm>
          <a:prstGeom prst="rect">
            <a:avLst/>
          </a:prstGeom>
        </p:spPr>
      </p:pic>
      <p:cxnSp>
        <p:nvCxnSpPr>
          <p:cNvPr id="7" name="Straight Arrow Connector 6"/>
          <p:cNvCxnSpPr/>
          <p:nvPr/>
        </p:nvCxnSpPr>
        <p:spPr>
          <a:xfrm rot="5400000">
            <a:off x="2362200" y="2743200"/>
            <a:ext cx="4572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6896100" y="2933700"/>
            <a:ext cx="5334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3200400" y="3352800"/>
            <a:ext cx="610394" cy="794"/>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7848600" y="3048000"/>
            <a:ext cx="610394" cy="794"/>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p:txBody>
          <a:bodyPr/>
          <a:lstStyle/>
          <a:p>
            <a:r>
              <a:rPr lang="en-US" dirty="0" smtClean="0"/>
              <a:t>Lehman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614</TotalTime>
  <Words>1180</Words>
  <Application>Microsoft Office PowerPoint</Application>
  <PresentationFormat>On-screen Show (4:3)</PresentationFormat>
  <Paragraphs>248</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Apex</vt:lpstr>
      <vt:lpstr>Baseball by the Numbers</vt:lpstr>
      <vt:lpstr>Slide 2</vt:lpstr>
      <vt:lpstr>Outline</vt:lpstr>
      <vt:lpstr>Geek Warning</vt:lpstr>
      <vt:lpstr>Relax </vt:lpstr>
      <vt:lpstr>Batters vs. Pitchers</vt:lpstr>
      <vt:lpstr>Batter Analysis</vt:lpstr>
      <vt:lpstr>Pitcher Analysis</vt:lpstr>
      <vt:lpstr>Batters vs. Pitchers</vt:lpstr>
      <vt:lpstr>Bill James</vt:lpstr>
      <vt:lpstr>SABR </vt:lpstr>
      <vt:lpstr>Data Sources (pay)</vt:lpstr>
      <vt:lpstr>Data sources (free)</vt:lpstr>
      <vt:lpstr>Lahman Database</vt:lpstr>
      <vt:lpstr>Retrosheet Data</vt:lpstr>
      <vt:lpstr>Salary Analysis</vt:lpstr>
      <vt:lpstr>Salary Analysis (STL vs. CHC)</vt:lpstr>
      <vt:lpstr>Data Manipulation &amp; Analysis Tools (pay)</vt:lpstr>
      <vt:lpstr>Microsoft Excel &amp; Access</vt:lpstr>
      <vt:lpstr>SPSS</vt:lpstr>
      <vt:lpstr>Data Manipulation &amp; Analysis Tools (free)</vt:lpstr>
      <vt:lpstr>Open Office Calc &amp; Base</vt:lpstr>
      <vt:lpstr>R, Octave &amp; Sage</vt:lpstr>
      <vt:lpstr>MySQL Database</vt:lpstr>
      <vt:lpstr>PERL Language</vt:lpstr>
      <vt:lpstr>Manager Career Winning</vt:lpstr>
      <vt:lpstr>Salary Analysis - revisited</vt:lpstr>
      <vt:lpstr>Retrosheet Download and Processing</vt:lpstr>
      <vt:lpstr>Double Play Analysis</vt:lpstr>
      <vt:lpstr>Intentional Walk Analysis</vt:lpstr>
      <vt:lpstr>Intentional Walk Analysis</vt:lpstr>
      <vt:lpstr>Further Reading</vt:lpstr>
      <vt:lpstr>Summary</vt:lpstr>
      <vt:lpstr>Slide 34</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Baseball by the Numbers</dc:title>
  <dc:creator>john aleshunas</dc:creator>
  <cp:lastModifiedBy>john aleshunas</cp:lastModifiedBy>
  <cp:revision>75</cp:revision>
  <dcterms:created xsi:type="dcterms:W3CDTF">2007-12-18T18:11:51Z</dcterms:created>
  <dcterms:modified xsi:type="dcterms:W3CDTF">2008-04-16T15:41:09Z</dcterms:modified>
</cp:coreProperties>
</file>